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fbc55d0b_0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e1fbc55d0b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HINT: This creates momentum and energy for the Team. You will need this energy and momentum for the next 10 to 25 years.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do?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We seek to replace the keypad for 320,000 physical therapy professionals in the USA.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Currently, our mobile app uses a machine learning algorithm to digitize the most commonly used tests and measures required by PTs to justify therapy for insurance companies and Medicare.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status quo is manual keyboard entry or pen-and-paper data recording followed by double data entry.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EMR monopolizes the collection of data in the physical therapy clinic for several reasons: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mobile device and camera tools are not widely used, yet, in PT.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keyboard-dependant EMR tools have been subsidized by the Federal Government (HITECH Act)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Camera tools are not widely used due to concerns over Privacy and Security under Federal HIPAA regulations.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healthcare industry is beset with regulations that limit innovation and discourage new entrants who are not license-holders.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Therapy professionals are change-averse and already burdened with heavy production schedules - any sort of change will be difficult unless it is an absolute, slam-dunk 10x improvement over the status quo.</a:t>
            </a:r>
            <a:endParaRPr/>
          </a:p>
        </p:txBody>
      </p:sp>
      <p:sp>
        <p:nvSpPr>
          <p:cNvPr id="128" name="Google Shape;128;g2e1fbc55d0b_0_3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0336b84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0336b84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03a59b6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03a59b6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0336b845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0336b845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392ebad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d392ebad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7194917a4cd24c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e7194917a4cd24c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2c21e12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2c21e12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38a9a40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d38a9a40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7194917a4cd24c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e7194917a4cd24c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03a59b6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03a59b6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bf16ecf761907c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bf16ecf761907c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fbc55d0b_0_3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1fbc55d0b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DIAGNOTIC Screening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Treatment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FDA approval needed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36 million older adults who will fall down in the next 12 months.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fall with injury costs the healthcare system ~$14k in the E-room.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screen and detect these falls BEFORE they happen.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e1fbc55d0b_0_3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38a9a404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d38a9a404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1fbc55d0b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1fbc55d0b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using a type of AI called Computer Vision to 100x the rate of fall risk screening in the United States.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e1fbc55d0b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56451fe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56451fe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GrandviewResearch.com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7e514a5a247bd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7e514a5a247bd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 Scenario Analysis - establish high range/;low range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APTA - average number # of PTs in an outpatient clinic.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1fbc55d0b_0_5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1fbc55d0b_0_5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face well-established hardware incumbents who have a 50-year market dominance.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market is ripe for disruption simply because current fall risk screening under-diagnoses the extent of the problem AND the incumbent hardware firms charge $5k to $87k for their technology.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save doctors, clinics and hospitals over 100x on their current costs.</a:t>
            </a:r>
            <a:endParaRPr/>
          </a:p>
        </p:txBody>
      </p:sp>
      <p:sp>
        <p:nvSpPr>
          <p:cNvPr id="184" name="Google Shape;184;g2e1fbc55d0b_0_5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6d12627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6d12627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02f25f07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02f25f07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A/P measurement - Nick speaks about A/P estimation using ‘synthetic data’ &amp; LIDAR.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hyperlink" Target="https://www.ncbi.nlm.nih.gov/pmc/articles/PMC8875808/pdf/sensors-22-01557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cbi.nlm.nih.gov/pmc/articles/PMC8875808/pdf/sensors-22-01557.pdf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linkedin.com/in/c--rich/overlay/about-this-profile/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ZXiIBPNwmKK2l_mfUSLjc091K2udkU3E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3893650" y="521125"/>
            <a:ext cx="4631700" cy="15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48" y="521111"/>
            <a:ext cx="2984151" cy="29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>
            <p:ph type="ctrTitle"/>
          </p:nvPr>
        </p:nvSpPr>
        <p:spPr>
          <a:xfrm>
            <a:off x="4154950" y="765775"/>
            <a:ext cx="4109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" sz="1800"/>
              <a:t>Vision Statement</a:t>
            </a:r>
            <a:endParaRPr b="1" sz="18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500">
                <a:solidFill>
                  <a:schemeClr val="lt1"/>
                </a:solidFill>
              </a:rPr>
              <a:t>S</a:t>
            </a:r>
            <a:r>
              <a:rPr lang="en" sz="1500">
                <a:solidFill>
                  <a:schemeClr val="lt1"/>
                </a:solidFill>
              </a:rPr>
              <a:t>ave 36 million older Americans from falling down and </a:t>
            </a:r>
            <a:r>
              <a:rPr lang="en" sz="1500">
                <a:solidFill>
                  <a:schemeClr val="lt1"/>
                </a:solidFill>
              </a:rPr>
              <a:t>getting hurt.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33" name="Google Shape;133;p25"/>
          <p:cNvSpPr txBox="1"/>
          <p:nvPr>
            <p:ph type="ctrTitle"/>
          </p:nvPr>
        </p:nvSpPr>
        <p:spPr>
          <a:xfrm>
            <a:off x="618650" y="3548700"/>
            <a:ext cx="29841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" sz="1900"/>
              <a:t>Augmented Fall Prevention for Physical Therapists</a:t>
            </a:r>
            <a:endParaRPr b="1" sz="1900"/>
          </a:p>
        </p:txBody>
      </p:sp>
      <p:sp>
        <p:nvSpPr>
          <p:cNvPr id="134" name="Google Shape;134;p25"/>
          <p:cNvSpPr/>
          <p:nvPr/>
        </p:nvSpPr>
        <p:spPr>
          <a:xfrm>
            <a:off x="3893650" y="2758500"/>
            <a:ext cx="4631700" cy="170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>
            <p:ph type="ctrTitle"/>
          </p:nvPr>
        </p:nvSpPr>
        <p:spPr>
          <a:xfrm>
            <a:off x="4154950" y="2839050"/>
            <a:ext cx="41091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" sz="1800"/>
              <a:t>Mission Statement</a:t>
            </a:r>
            <a:endParaRPr b="1" sz="18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Automate commonly used fall risk screening tools in a mobile application for faster, less expensive fall risk detection.</a:t>
            </a: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231050" y="1126513"/>
            <a:ext cx="4182600" cy="1957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Patent Pending</a:t>
            </a:r>
            <a:endParaRPr b="1"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Provisional patent #: 	</a:t>
            </a:r>
            <a:r>
              <a:rPr lang="en" sz="1800"/>
              <a:t>65/658,829 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Expiration date: 		</a:t>
            </a:r>
            <a:r>
              <a:rPr lang="en" sz="1800"/>
              <a:t>June 11, 2025</a:t>
            </a:r>
            <a:endParaRPr sz="3000"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50" y="227650"/>
            <a:ext cx="1986852" cy="8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500" y="782285"/>
            <a:ext cx="3292300" cy="4253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550" y="227638"/>
            <a:ext cx="3292300" cy="42603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71850" y="273850"/>
            <a:ext cx="48435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Written PDF Report</a:t>
            </a:r>
            <a:endParaRPr b="1"/>
          </a:p>
        </p:txBody>
      </p:sp>
      <p:sp>
        <p:nvSpPr>
          <p:cNvPr id="223" name="Google Shape;223;p35"/>
          <p:cNvSpPr txBox="1"/>
          <p:nvPr/>
        </p:nvSpPr>
        <p:spPr>
          <a:xfrm>
            <a:off x="71850" y="1197075"/>
            <a:ext cx="4843500" cy="3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Billable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97750 = $33.57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Medical Necessity for Physical Therapy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High Fall Risk Seniors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550" y="99277"/>
            <a:ext cx="3850725" cy="4944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573600" y="183175"/>
            <a:ext cx="2949600" cy="67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230" name="Google Shape;230;p36"/>
          <p:cNvCxnSpPr/>
          <p:nvPr/>
        </p:nvCxnSpPr>
        <p:spPr>
          <a:xfrm flipH="1" rot="10800000">
            <a:off x="1163975" y="991025"/>
            <a:ext cx="1761600" cy="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6"/>
          <p:cNvSpPr txBox="1"/>
          <p:nvPr/>
        </p:nvSpPr>
        <p:spPr>
          <a:xfrm>
            <a:off x="291775" y="1399925"/>
            <a:ext cx="8663700" cy="3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Tests: Industry Gold Standards - no more manual tests!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API data pipeline to EMRs - no more paper!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snippets with generative AI - reduce keyboard time!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Gyroscopic image stabilization - no need for a tripod!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573600" y="183175"/>
            <a:ext cx="2949600" cy="67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573600" y="1129575"/>
            <a:ext cx="271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 Balance Test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collapses </a:t>
            </a:r>
            <a:r>
              <a:rPr b="1" lang="en" sz="1200">
                <a:solidFill>
                  <a:srgbClr val="0D5CD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items down to </a:t>
            </a:r>
            <a:r>
              <a:rPr b="1" lang="en" sz="1200">
                <a:solidFill>
                  <a:srgbClr val="0D5CD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items (1 already collected on the CTSIB).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37"/>
          <p:cNvGrpSpPr/>
          <p:nvPr/>
        </p:nvGrpSpPr>
        <p:grpSpPr>
          <a:xfrm>
            <a:off x="3667975" y="106973"/>
            <a:ext cx="4663550" cy="4912777"/>
            <a:chOff x="3667975" y="183173"/>
            <a:chExt cx="4663550" cy="4912777"/>
          </a:xfrm>
        </p:grpSpPr>
        <p:pic>
          <p:nvPicPr>
            <p:cNvPr id="239" name="Google Shape;23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0500" y="1195054"/>
              <a:ext cx="2851025" cy="39008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240" name="Google Shape;240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32525" y="898875"/>
              <a:ext cx="2851025" cy="3912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241" name="Google Shape;241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44475" y="532765"/>
              <a:ext cx="2851025" cy="38925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242" name="Google Shape;242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7975" y="183173"/>
              <a:ext cx="2851019" cy="3887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cxnSp>
        <p:nvCxnSpPr>
          <p:cNvPr id="243" name="Google Shape;243;p37"/>
          <p:cNvCxnSpPr/>
          <p:nvPr/>
        </p:nvCxnSpPr>
        <p:spPr>
          <a:xfrm flipH="1" rot="10800000">
            <a:off x="1163975" y="991025"/>
            <a:ext cx="1761600" cy="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7"/>
          <p:cNvSpPr txBox="1"/>
          <p:nvPr/>
        </p:nvSpPr>
        <p:spPr>
          <a:xfrm>
            <a:off x="1100525" y="4844550"/>
            <a:ext cx="3998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https://www.ncbi.nlm.nih.gov/pmc/articles/PMC8875808/pdf/sensors-22-01557.pdf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573600" y="183175"/>
            <a:ext cx="2949600" cy="67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250" name="Google Shape;250;p38"/>
          <p:cNvCxnSpPr/>
          <p:nvPr/>
        </p:nvCxnSpPr>
        <p:spPr>
          <a:xfrm flipH="1" rot="10800000">
            <a:off x="1163975" y="991025"/>
            <a:ext cx="1761600" cy="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8"/>
          <p:cNvSpPr txBox="1"/>
          <p:nvPr/>
        </p:nvSpPr>
        <p:spPr>
          <a:xfrm>
            <a:off x="607925" y="4844550"/>
            <a:ext cx="2915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https://www.ncbi.nlm.nih.gov/pmc/articles/PMC8875808/pdf/sensors-22-01557.pdf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50" y="1129575"/>
            <a:ext cx="2873699" cy="36902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3" name="Google Shape;253;p38"/>
          <p:cNvSpPr/>
          <p:nvPr/>
        </p:nvSpPr>
        <p:spPr>
          <a:xfrm>
            <a:off x="6604460" y="1822713"/>
            <a:ext cx="2071800" cy="2304000"/>
          </a:xfrm>
          <a:prstGeom prst="can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Calibri"/>
                <a:ea typeface="Calibri"/>
                <a:cs typeface="Calibri"/>
                <a:sym typeface="Calibri"/>
              </a:rPr>
              <a:t>EMR</a:t>
            </a:r>
            <a:endParaRPr b="1"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978338" y="2461563"/>
            <a:ext cx="2129400" cy="102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D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 to EMR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3199875" y="24625"/>
            <a:ext cx="53154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AI - Text Snippets</a:t>
            </a:r>
            <a:endParaRPr/>
          </a:p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407150" y="2980475"/>
            <a:ext cx="4108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Raw data - supplements the </a:t>
            </a:r>
            <a:r>
              <a:rPr lang="en">
                <a:solidFill>
                  <a:srgbClr val="FF0000"/>
                </a:solidFill>
              </a:rPr>
              <a:t>“O”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184613"/>
            <a:ext cx="2828800" cy="36326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4407150" y="3644700"/>
            <a:ext cx="4108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r>
              <a:rPr lang="en"/>
              <a:t> data</a:t>
            </a:r>
            <a:r>
              <a:rPr lang="en"/>
              <a:t> - </a:t>
            </a:r>
            <a:r>
              <a:rPr lang="en"/>
              <a:t>supplements</a:t>
            </a:r>
            <a:r>
              <a:rPr lang="en"/>
              <a:t> the </a:t>
            </a:r>
            <a:r>
              <a:rPr lang="en">
                <a:solidFill>
                  <a:srgbClr val="FF0000"/>
                </a:solidFill>
              </a:rPr>
              <a:t>“A”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4407150" y="4374425"/>
            <a:ext cx="4108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Fall Risk</a:t>
            </a:r>
            <a:r>
              <a:rPr lang="en"/>
              <a:t> data - </a:t>
            </a:r>
            <a:r>
              <a:rPr lang="en"/>
              <a:t>supplements</a:t>
            </a:r>
            <a:r>
              <a:rPr lang="en"/>
              <a:t> the </a:t>
            </a:r>
            <a:r>
              <a:rPr lang="en">
                <a:solidFill>
                  <a:srgbClr val="FF0000"/>
                </a:solidFill>
              </a:rPr>
              <a:t>“P”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4407150" y="2316250"/>
            <a:ext cx="4108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Pre-filled 75% of the Daily PT Note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9"/>
          <p:cNvSpPr txBox="1"/>
          <p:nvPr>
            <p:ph type="title"/>
          </p:nvPr>
        </p:nvSpPr>
        <p:spPr>
          <a:xfrm>
            <a:off x="573600" y="183175"/>
            <a:ext cx="2949600" cy="67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266" name="Google Shape;266;p39"/>
          <p:cNvCxnSpPr/>
          <p:nvPr/>
        </p:nvCxnSpPr>
        <p:spPr>
          <a:xfrm flipH="1" rot="10800000">
            <a:off x="1163975" y="991025"/>
            <a:ext cx="1761600" cy="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563225" y="260575"/>
            <a:ext cx="1166400" cy="52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1729625" y="826325"/>
            <a:ext cx="4931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111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Charles Richardson</a:t>
            </a:r>
            <a:r>
              <a:rPr lang="en" sz="1100">
                <a:solidFill>
                  <a:srgbClr val="111111"/>
                </a:solidFill>
              </a:rPr>
              <a:t>, </a:t>
            </a:r>
            <a:r>
              <a:rPr b="1" lang="en" sz="1100">
                <a:solidFill>
                  <a:srgbClr val="111111"/>
                </a:solidFill>
              </a:rPr>
              <a:t>Founder</a:t>
            </a:r>
            <a:endParaRPr b="1" sz="11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1111"/>
                </a:solidFill>
              </a:rPr>
              <a:t>UI/UX front-end developer</a:t>
            </a:r>
            <a:endParaRPr sz="11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1111"/>
                </a:solidFill>
              </a:rPr>
              <a:t>Software Engineer @ Agriculture Intelligence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1729625" y="1839313"/>
            <a:ext cx="6207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Holly Scott, </a:t>
            </a:r>
            <a:r>
              <a:rPr b="1" lang="en" sz="1100">
                <a:solidFill>
                  <a:schemeClr val="dk1"/>
                </a:solidFill>
              </a:rPr>
              <a:t>Principal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Vice President &amp; Partner at The Mullings Group | Global Medical Device &amp; Life Sciences | Executive Search-Building Companies and Careers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839400"/>
            <a:ext cx="832950" cy="8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" y="826400"/>
            <a:ext cx="832950" cy="8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/>
        </p:nvSpPr>
        <p:spPr>
          <a:xfrm>
            <a:off x="1729625" y="2820613"/>
            <a:ext cx="62424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Nick Fox, </a:t>
            </a:r>
            <a:r>
              <a:rPr b="1" lang="en" sz="1100">
                <a:solidFill>
                  <a:schemeClr val="dk1"/>
                </a:solidFill>
              </a:rPr>
              <a:t>Principal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DevSecOps Engineer at CAE and </a:t>
            </a:r>
            <a:r>
              <a:rPr b="1" lang="en" sz="1100">
                <a:solidFill>
                  <a:schemeClr val="dk1"/>
                </a:solidFill>
              </a:rPr>
              <a:t>Machine Learning Engineer </a:t>
            </a:r>
            <a:r>
              <a:rPr lang="en" sz="1100">
                <a:solidFill>
                  <a:schemeClr val="dk1"/>
                </a:solidFill>
              </a:rPr>
              <a:t>| Graduate Studies at Georgia Institute of Technology | </a:t>
            </a:r>
            <a:r>
              <a:rPr b="1" lang="en" sz="1100">
                <a:solidFill>
                  <a:schemeClr val="dk1"/>
                </a:solidFill>
              </a:rPr>
              <a:t>Active Top Secret Clearance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" y="2820700"/>
            <a:ext cx="832950" cy="83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649" y="3801974"/>
            <a:ext cx="832950" cy="8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1729625" y="3903150"/>
            <a:ext cx="63774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Tim Richardson, </a:t>
            </a:r>
            <a:r>
              <a:rPr b="1" lang="en" sz="1100">
                <a:solidFill>
                  <a:schemeClr val="dk1"/>
                </a:solidFill>
              </a:rPr>
              <a:t>Consultant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Physical Therapist </a:t>
            </a:r>
            <a:r>
              <a:rPr lang="en" sz="1100">
                <a:solidFill>
                  <a:schemeClr val="dk1"/>
                </a:solidFill>
              </a:rPr>
              <a:t>&amp; Franchise Regional Consultant, FYZICAL LLC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/>
          <p:nvPr/>
        </p:nvSpPr>
        <p:spPr>
          <a:xfrm>
            <a:off x="1925312" y="1359099"/>
            <a:ext cx="5293375" cy="3237425"/>
          </a:xfrm>
          <a:prstGeom prst="flowChartMagneticDisk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Big PT Company</a:t>
            </a:r>
            <a:endParaRPr sz="4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600 locations</a:t>
            </a:r>
            <a:endParaRPr sz="4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1"/>
          <p:cNvSpPr txBox="1"/>
          <p:nvPr>
            <p:ph type="ctrTitle"/>
          </p:nvPr>
        </p:nvSpPr>
        <p:spPr>
          <a:xfrm>
            <a:off x="1143000" y="342463"/>
            <a:ext cx="6858000" cy="722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Franchise </a:t>
            </a:r>
            <a:r>
              <a:rPr lang="en"/>
              <a:t>Licensing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628660" y="382501"/>
            <a:ext cx="7886700" cy="4378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/>
              <a:t>Ask</a:t>
            </a:r>
            <a:endParaRPr b="1"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Inside Sales </a:t>
            </a:r>
            <a:r>
              <a:rPr lang="en" sz="2550"/>
              <a:t>professional 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$5k / month (commission based) x 6 mos. = $30k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Web driven sales platform / funnel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$3k / month x 6 mos. = $18k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Dev Team: $3k/mo. = $18k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/>
              <a:t>Total Ask: $66k</a:t>
            </a:r>
            <a:endParaRPr b="1"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/>
              <a:t>Total expected return: 400 paying customers </a:t>
            </a:r>
            <a:endParaRPr b="1" sz="2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type="ctrTitle"/>
          </p:nvPr>
        </p:nvSpPr>
        <p:spPr>
          <a:xfrm>
            <a:off x="1143000" y="198835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3"/>
          <p:cNvSpPr txBox="1"/>
          <p:nvPr>
            <p:ph idx="1" type="subTitle"/>
          </p:nvPr>
        </p:nvSpPr>
        <p:spPr>
          <a:xfrm>
            <a:off x="1143000" y="2211008"/>
            <a:ext cx="6858000" cy="270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/>
              <a:t>Tim </a:t>
            </a:r>
            <a:r>
              <a:rPr lang="en" sz="3200"/>
              <a:t>Richardson, PT</a:t>
            </a:r>
            <a:endParaRPr sz="3200"/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/>
              <a:t>CELL: 1.941.623.6109</a:t>
            </a:r>
            <a:endParaRPr sz="3200"/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/>
              <a:t>Email: Tim.Richardson@VisualPT.ai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628650" y="273850"/>
            <a:ext cx="80190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Problem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Does VisualPT Solve?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628650" y="1420450"/>
            <a:ext cx="3294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pidemic of Falls in older people: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11 seconds an older person has a Fall with injury.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E-room visits from a Fall cost more than $14,000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in 4 older adults report falling every year.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 million falls per year.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6" title="elderly-man-falls-at-home-granddaughter-rushes-to-help-SBV-347220057-H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650" y="1420444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Dad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737" y="96740"/>
            <a:ext cx="3712524" cy="495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4003350" y="130949"/>
            <a:ext cx="4512000" cy="77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Solution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50" y="130938"/>
            <a:ext cx="2997550" cy="48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4003350" y="1108925"/>
            <a:ext cx="4512000" cy="3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2-minute assessment using computer vision to replace a 20 minute pen-and-paper process.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2178525" y="173025"/>
            <a:ext cx="5049000" cy="482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3778875" y="173025"/>
            <a:ext cx="18483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b="1"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3055275" y="1297600"/>
            <a:ext cx="3295500" cy="3327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3778875" y="1385600"/>
            <a:ext cx="1848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3727875" y="2522650"/>
            <a:ext cx="1950300" cy="1950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778875" y="2677900"/>
            <a:ext cx="18483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endParaRPr b="1"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0" y="0"/>
            <a:ext cx="30552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Addressable Market (TAM):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Physical Therapy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market, 2021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58625" y="1587500"/>
            <a:ext cx="20775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Serviceable</a:t>
            </a: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(SAM):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PT software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CAGR, 2022-2030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6840775" y="2856575"/>
            <a:ext cx="2303100" cy="22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Serviceable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Obtainable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Market (SOM):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16,000 outpatient PT clinics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22,000 skilled nursing facilities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5,000 hospitals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3778875" y="817813"/>
            <a:ext cx="18483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$1.1 Billion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3551475" y="1987425"/>
            <a:ext cx="2303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$456.4 Million</a:t>
            </a:r>
            <a:endParaRPr sz="1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7013450" y="11850"/>
            <a:ext cx="1950300" cy="14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How Big is the Market</a:t>
            </a:r>
            <a:r>
              <a:rPr b="1" lang="en" sz="2800">
                <a:solidFill>
                  <a:schemeClr val="dk1"/>
                </a:solidFill>
              </a:rPr>
              <a:t>?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044075" y="3244300"/>
            <a:ext cx="13179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16k outpatient PT clinics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628650" y="273850"/>
            <a:ext cx="7886700" cy="639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Outpatient Physical Therapy clinics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628650" y="1050025"/>
            <a:ext cx="7886700" cy="399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16,000 locations in the USA</a:t>
            </a:r>
            <a:r>
              <a:rPr lang="en" sz="1100"/>
              <a:t> (market data)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X 10% market share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=======================================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1600 locations in 2 </a:t>
            </a:r>
            <a:r>
              <a:rPr lang="en"/>
              <a:t>years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X $50 per licensed PT per month</a:t>
            </a:r>
            <a:r>
              <a:rPr lang="en" sz="1100"/>
              <a:t> (note: most locations have more than 1 PT)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=======================================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$600 annual revenue per customer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X 1600 customers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=======================================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$960,000 annual revenue 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275" y="515600"/>
            <a:ext cx="4207601" cy="41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243275" y="255650"/>
            <a:ext cx="46563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467675" y="969775"/>
            <a:ext cx="44319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BodiTrak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Cost: $5,000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Time: 15 min.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Natus / 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NeuroCom Cost:   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$20,000 (used)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Time: 15 min.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Bertec: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    Cost: $87,000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Time: 15 min.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628650" y="1268050"/>
            <a:ext cx="7886700" cy="375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10x less expensive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Mobile, not fixed - Measure the patient where they are.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Direct measure, not a calculation - computer vision, a type of AI.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Doesn’t break - No m</a:t>
            </a:r>
            <a:r>
              <a:rPr lang="en"/>
              <a:t>aintenance costs (Apple App store)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Smaller footprint than force plates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Faster than force plates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Direct link to EMR thru wireless API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2796275" y="0"/>
            <a:ext cx="3135600" cy="585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500"/>
              <a:t>Regulatory Review</a:t>
            </a:r>
            <a:endParaRPr b="1" sz="37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16478" l="0" r="0" t="0"/>
          <a:stretch/>
        </p:blipFill>
        <p:spPr>
          <a:xfrm>
            <a:off x="123369" y="3771261"/>
            <a:ext cx="2322104" cy="7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542" y="3592763"/>
            <a:ext cx="869783" cy="11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3486725" y="3621450"/>
            <a:ext cx="46518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“CTSIB is already a validated test; well-known in the PT community. 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this time, 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</a:t>
            </a:r>
            <a:r>
              <a:rPr b="1"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for IRB approval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begin validation &amp; data collection.”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2508550" y="4645200"/>
            <a:ext cx="8697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Mark Bishop, 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Chair, UF Dept. of PT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2428175" y="3127050"/>
            <a:ext cx="3871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Review Board (IRB)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2428175" y="558328"/>
            <a:ext cx="4959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HIPAA Compliant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2508550" y="967963"/>
            <a:ext cx="4651800" cy="10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Trusted, third-party platform (AWS)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2-factor authentication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" sz="1200"/>
              <a:t>NO</a:t>
            </a:r>
            <a:r>
              <a:rPr lang="en" sz="1200"/>
              <a:t> patient data (names, emails, diagnoses, tec) are retained in the system.</a:t>
            </a:r>
            <a:endParaRPr sz="1200"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013" y="927926"/>
            <a:ext cx="1972828" cy="11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2428175" y="2337288"/>
            <a:ext cx="59226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&amp; Drug Administration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approval </a:t>
            </a:r>
            <a:r>
              <a:rPr lang="en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needed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 is a screening device, not a diagnostic device.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301" y="2401038"/>
            <a:ext cx="1566250" cy="6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