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e1fbc55d0b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2e1fbc55d0b_0_3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/>
              <a:t>HINT: This creates momentum and energy for the Team. You will need this energy and momentum for the next 10 to 25 years.</a:t>
            </a:r>
            <a:endParaRPr sz="10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do you do?</a:t>
            </a:r>
            <a:endParaRPr sz="10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We seek to replace the keypad for 320,000 physical therapy professionals in the USA.</a:t>
            </a:r>
            <a:endParaRPr sz="100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Currently, our mobile app uses a machine learning algorithm to digitize the most commonly used tests and measures required by PTs to justify therapy for insurance companies and Medicare.</a:t>
            </a:r>
            <a:endParaRPr sz="100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The status quo is manual keyboard entry or pen-and-paper data recording followed by double data entry.</a:t>
            </a:r>
            <a:endParaRPr sz="100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The EMR monopolizes the collection of data in the physical therapy clinic for several reasons:</a:t>
            </a:r>
            <a:endParaRPr sz="100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mobile device and camera tools are not widely used, yet, in PT.</a:t>
            </a:r>
            <a:endParaRPr sz="100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keyboard-dependant EMR tools have been subsidized by the Federal Government (HITECH Act)</a:t>
            </a:r>
            <a:endParaRPr sz="100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Camera tools are not widely used due to concerns over Privacy and Security under Federal HIPAA regulations.</a:t>
            </a:r>
            <a:endParaRPr sz="100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The healthcare industry is beset with regulations that limit innovation and discourage new entrants who are not license-holders.</a:t>
            </a:r>
            <a:endParaRPr sz="100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Therapy professionals are change-averse and already burdened with heavy production schedules - any sort of change will be difficult unless it is an absolute, slam-dunk 10x improvement over the status quo.</a:t>
            </a:r>
            <a:endParaRPr/>
          </a:p>
        </p:txBody>
      </p:sp>
      <p:sp>
        <p:nvSpPr>
          <p:cNvPr id="128" name="Google Shape;128;g2e1fbc55d0b_0_3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203a59b66a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203a59b66a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20336b845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20336b845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d2c21e121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d2c21e121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d2d77ca12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d2d77ca128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203a59b6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203a59b66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e1fbc55d0b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e1fbc55d0b_0_3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2e1fbc55d0b_0_3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e1fbc55d0b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e1fbc55d0b_0_3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2e1fbc55d0b_0_3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156451fe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156451fe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GrandviewResearch.com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e1fbc55d0b_0_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e1fbc55d0b_0_5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2e1fbc55d0b_0_5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203a59b66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203a59b66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“A Data warehouse in the palm of your hand”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“The solutions to these problems lies underneath Moore’s Law.”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f27b1fb50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f27b1fb50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20336b845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20336b845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202f25f07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202f25f07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A/P measurement - Nick speaks about A/P estimation using ‘synthetic data’ &amp; LIDAR.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https://www.ncbi.nlm.nih.gov/pmc/articles/PMC8875808/pdf/sensors-22-01557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c--rich/overlay/about-this-profile/" TargetMode="External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ZXiIBPNwmKK2l_mfUSLjc091K2udkU3E/vie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developers.google.com/static/ml-kit/images/vision/pose-detection/pose_model_card.pdf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/>
          <p:nvPr/>
        </p:nvSpPr>
        <p:spPr>
          <a:xfrm>
            <a:off x="3893650" y="521125"/>
            <a:ext cx="4631700" cy="153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648" y="521111"/>
            <a:ext cx="2984151" cy="298415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5"/>
          <p:cNvSpPr txBox="1">
            <a:spLocks noGrp="1"/>
          </p:cNvSpPr>
          <p:nvPr>
            <p:ph type="ctrTitle"/>
          </p:nvPr>
        </p:nvSpPr>
        <p:spPr>
          <a:xfrm>
            <a:off x="4154950" y="765775"/>
            <a:ext cx="4109100" cy="1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Calibri"/>
              <a:buNone/>
            </a:pPr>
            <a:r>
              <a:rPr lang="en" sz="1800" b="1"/>
              <a:t>Vision Statement</a:t>
            </a:r>
            <a:endParaRPr sz="1800" b="1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Calibri"/>
              <a:buNone/>
            </a:pPr>
            <a:r>
              <a:rPr lang="en" sz="1500">
                <a:solidFill>
                  <a:schemeClr val="lt1"/>
                </a:solidFill>
              </a:rPr>
              <a:t>Save 36 million older Americans from falling down and getting hurt.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133" name="Google Shape;133;p25"/>
          <p:cNvSpPr txBox="1">
            <a:spLocks noGrp="1"/>
          </p:cNvSpPr>
          <p:nvPr>
            <p:ph type="ctrTitle"/>
          </p:nvPr>
        </p:nvSpPr>
        <p:spPr>
          <a:xfrm>
            <a:off x="618650" y="3548700"/>
            <a:ext cx="2984100" cy="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Calibri"/>
              <a:buNone/>
            </a:pPr>
            <a:r>
              <a:rPr lang="en" sz="1900" b="1"/>
              <a:t>Augmented Fall Prevention for Physical Therapists</a:t>
            </a:r>
            <a:endParaRPr sz="1900" b="1"/>
          </a:p>
        </p:txBody>
      </p:sp>
      <p:sp>
        <p:nvSpPr>
          <p:cNvPr id="134" name="Google Shape;134;p25"/>
          <p:cNvSpPr/>
          <p:nvPr/>
        </p:nvSpPr>
        <p:spPr>
          <a:xfrm>
            <a:off x="3893650" y="2758500"/>
            <a:ext cx="4631700" cy="1700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5"/>
          <p:cNvSpPr txBox="1">
            <a:spLocks noGrp="1"/>
          </p:cNvSpPr>
          <p:nvPr>
            <p:ph type="ctrTitle"/>
          </p:nvPr>
        </p:nvSpPr>
        <p:spPr>
          <a:xfrm>
            <a:off x="4154950" y="2839050"/>
            <a:ext cx="4109100" cy="13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Calibri"/>
              <a:buNone/>
            </a:pPr>
            <a:r>
              <a:rPr lang="en" sz="1800" b="1"/>
              <a:t>Mission Statement</a:t>
            </a:r>
            <a:endParaRPr sz="1800" b="1"/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Calibri"/>
              <a:buNone/>
            </a:pPr>
            <a:r>
              <a:rPr lang="en" sz="15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Automate commonly used fall risk screening tools in a mobile application for faster, less expensive fall risk detection.</a:t>
            </a:r>
            <a:endParaRPr sz="15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0" name="Rectangle 23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Google Shape;233;p34"/>
          <p:cNvSpPr txBox="1">
            <a:spLocks noGrp="1"/>
          </p:cNvSpPr>
          <p:nvPr>
            <p:ph type="title"/>
          </p:nvPr>
        </p:nvSpPr>
        <p:spPr>
          <a:xfrm>
            <a:off x="473202" y="480060"/>
            <a:ext cx="3614166" cy="1110996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</a:pPr>
            <a:r>
              <a:rPr lang="en-US" sz="35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Written PDF Report</a:t>
            </a:r>
          </a:p>
        </p:txBody>
      </p:sp>
      <p:sp>
        <p:nvSpPr>
          <p:cNvPr id="24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1779651"/>
            <a:ext cx="2441321" cy="13716"/>
          </a:xfrm>
          <a:custGeom>
            <a:avLst/>
            <a:gdLst>
              <a:gd name="connsiteX0" fmla="*/ 0 w 2441321"/>
              <a:gd name="connsiteY0" fmla="*/ 0 h 13716"/>
              <a:gd name="connsiteX1" fmla="*/ 585917 w 2441321"/>
              <a:gd name="connsiteY1" fmla="*/ 0 h 13716"/>
              <a:gd name="connsiteX2" fmla="*/ 1196247 w 2441321"/>
              <a:gd name="connsiteY2" fmla="*/ 0 h 13716"/>
              <a:gd name="connsiteX3" fmla="*/ 1806578 w 2441321"/>
              <a:gd name="connsiteY3" fmla="*/ 0 h 13716"/>
              <a:gd name="connsiteX4" fmla="*/ 2441321 w 2441321"/>
              <a:gd name="connsiteY4" fmla="*/ 0 h 13716"/>
              <a:gd name="connsiteX5" fmla="*/ 2441321 w 2441321"/>
              <a:gd name="connsiteY5" fmla="*/ 13716 h 13716"/>
              <a:gd name="connsiteX6" fmla="*/ 1830991 w 2441321"/>
              <a:gd name="connsiteY6" fmla="*/ 13716 h 13716"/>
              <a:gd name="connsiteX7" fmla="*/ 1269487 w 2441321"/>
              <a:gd name="connsiteY7" fmla="*/ 13716 h 13716"/>
              <a:gd name="connsiteX8" fmla="*/ 707983 w 2441321"/>
              <a:gd name="connsiteY8" fmla="*/ 13716 h 13716"/>
              <a:gd name="connsiteX9" fmla="*/ 0 w 2441321"/>
              <a:gd name="connsiteY9" fmla="*/ 13716 h 13716"/>
              <a:gd name="connsiteX10" fmla="*/ 0 w 2441321"/>
              <a:gd name="connsiteY10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3716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0939" y="4363"/>
                  <a:pt x="2441580" y="8857"/>
                  <a:pt x="2441321" y="13716"/>
                </a:cubicBezTo>
                <a:cubicBezTo>
                  <a:pt x="2169723" y="25934"/>
                  <a:pt x="2045712" y="34568"/>
                  <a:pt x="1830991" y="13716"/>
                </a:cubicBezTo>
                <a:cubicBezTo>
                  <a:pt x="1616270" y="-7136"/>
                  <a:pt x="1505876" y="-623"/>
                  <a:pt x="1269487" y="13716"/>
                </a:cubicBezTo>
                <a:cubicBezTo>
                  <a:pt x="1033098" y="28055"/>
                  <a:pt x="908661" y="36619"/>
                  <a:pt x="707983" y="13716"/>
                </a:cubicBezTo>
                <a:cubicBezTo>
                  <a:pt x="507305" y="-9187"/>
                  <a:pt x="333592" y="16187"/>
                  <a:pt x="0" y="13716"/>
                </a:cubicBezTo>
                <a:cubicBezTo>
                  <a:pt x="-459" y="8317"/>
                  <a:pt x="190" y="2744"/>
                  <a:pt x="0" y="0"/>
                </a:cubicBezTo>
                <a:close/>
              </a:path>
              <a:path w="2441321" h="13716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507" y="3335"/>
                  <a:pt x="2441322" y="9457"/>
                  <a:pt x="2441321" y="13716"/>
                </a:cubicBezTo>
                <a:cubicBezTo>
                  <a:pt x="2166745" y="24201"/>
                  <a:pt x="2078726" y="10904"/>
                  <a:pt x="1879817" y="13716"/>
                </a:cubicBezTo>
                <a:cubicBezTo>
                  <a:pt x="1680908" y="16528"/>
                  <a:pt x="1548770" y="-8699"/>
                  <a:pt x="1318313" y="13716"/>
                </a:cubicBezTo>
                <a:cubicBezTo>
                  <a:pt x="1087856" y="36131"/>
                  <a:pt x="894613" y="-645"/>
                  <a:pt x="659157" y="13716"/>
                </a:cubicBezTo>
                <a:cubicBezTo>
                  <a:pt x="423701" y="28077"/>
                  <a:pt x="246611" y="29403"/>
                  <a:pt x="0" y="13716"/>
                </a:cubicBezTo>
                <a:cubicBezTo>
                  <a:pt x="-120" y="7867"/>
                  <a:pt x="674" y="39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Google Shape;234;p34"/>
          <p:cNvSpPr txBox="1"/>
          <p:nvPr/>
        </p:nvSpPr>
        <p:spPr>
          <a:xfrm>
            <a:off x="473202" y="1995678"/>
            <a:ext cx="3614166" cy="2660904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Billable as CPT 97750 = $33.57</a:t>
            </a:r>
          </a:p>
          <a:p>
            <a:pPr marL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  <a:sym typeface="Calibri"/>
            </a:endParaRPr>
          </a:p>
          <a:p>
            <a:pPr marL="45720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Supports Medical Necessity for Physical Therapy</a:t>
            </a:r>
          </a:p>
          <a:p>
            <a:pPr marL="45720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Identifies High Fall Risk Seniors</a:t>
            </a:r>
          </a:p>
          <a:p>
            <a:pPr marL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  <a:sym typeface="Calibri"/>
            </a:endParaRPr>
          </a:p>
          <a:p>
            <a:pPr marL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Next Steps: </a:t>
            </a: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Use Data and Text from the Written Reports as an </a:t>
            </a:r>
            <a:r>
              <a:rPr lang="en-US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LLM Text Prompt</a:t>
            </a: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 to augment the </a:t>
            </a:r>
            <a:r>
              <a:rPr lang="en-US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PT Daily Note.</a:t>
            </a:r>
          </a:p>
        </p:txBody>
      </p:sp>
      <p:pic>
        <p:nvPicPr>
          <p:cNvPr id="235" name="Google Shape;235;p3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995110" y="480060"/>
            <a:ext cx="3252577" cy="4183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5"/>
          <p:cNvSpPr txBox="1">
            <a:spLocks noGrp="1"/>
          </p:cNvSpPr>
          <p:nvPr>
            <p:ph type="title"/>
          </p:nvPr>
        </p:nvSpPr>
        <p:spPr>
          <a:xfrm>
            <a:off x="573600" y="183175"/>
            <a:ext cx="2949600" cy="6771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241" name="Google Shape;241;p35"/>
          <p:cNvSpPr txBox="1"/>
          <p:nvPr/>
        </p:nvSpPr>
        <p:spPr>
          <a:xfrm>
            <a:off x="573600" y="1129575"/>
            <a:ext cx="2949600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Berg Balance Test</a:t>
            </a: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" sz="1800" b="1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Machine Learning</a:t>
            </a: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model collapses </a:t>
            </a:r>
            <a:r>
              <a:rPr lang="en" sz="1800" b="1" dirty="0">
                <a:solidFill>
                  <a:srgbClr val="0D5CDF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test items down to </a:t>
            </a:r>
            <a:r>
              <a:rPr lang="en" sz="1800" b="1" dirty="0">
                <a:solidFill>
                  <a:srgbClr val="0D5CD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items (1 already collected on the CTSIB).</a:t>
            </a:r>
            <a:endParaRPr sz="1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2" name="Google Shape;242;p35"/>
          <p:cNvGrpSpPr/>
          <p:nvPr/>
        </p:nvGrpSpPr>
        <p:grpSpPr>
          <a:xfrm>
            <a:off x="3667975" y="106973"/>
            <a:ext cx="4663550" cy="4912777"/>
            <a:chOff x="3667975" y="183173"/>
            <a:chExt cx="4663550" cy="4912777"/>
          </a:xfrm>
        </p:grpSpPr>
        <p:pic>
          <p:nvPicPr>
            <p:cNvPr id="243" name="Google Shape;243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480500" y="1195054"/>
              <a:ext cx="2851025" cy="390089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244" name="Google Shape;244;p3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932525" y="898875"/>
              <a:ext cx="2851025" cy="391233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245" name="Google Shape;245;p3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344475" y="532765"/>
              <a:ext cx="2851025" cy="389257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246" name="Google Shape;246;p3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667975" y="183173"/>
              <a:ext cx="2851019" cy="388775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</p:grpSp>
      <p:cxnSp>
        <p:nvCxnSpPr>
          <p:cNvPr id="247" name="Google Shape;247;p35"/>
          <p:cNvCxnSpPr/>
          <p:nvPr/>
        </p:nvCxnSpPr>
        <p:spPr>
          <a:xfrm rot="10800000" flipH="1">
            <a:off x="1163975" y="991025"/>
            <a:ext cx="1761600" cy="7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8" name="Google Shape;248;p35"/>
          <p:cNvSpPr txBox="1"/>
          <p:nvPr/>
        </p:nvSpPr>
        <p:spPr>
          <a:xfrm>
            <a:off x="1100525" y="4844550"/>
            <a:ext cx="39984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https://www.ncbi.nlm.nih.gov/pmc/articles/PMC8875808/pdf/sensors-22-01557.pdf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6"/>
          <p:cNvSpPr txBox="1">
            <a:spLocks noGrp="1"/>
          </p:cNvSpPr>
          <p:nvPr>
            <p:ph type="title"/>
          </p:nvPr>
        </p:nvSpPr>
        <p:spPr>
          <a:xfrm>
            <a:off x="628650" y="273850"/>
            <a:ext cx="7886700" cy="496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Generative AI - Text Snippets</a:t>
            </a:r>
            <a:endParaRPr/>
          </a:p>
        </p:txBody>
      </p:sp>
      <p:sp>
        <p:nvSpPr>
          <p:cNvPr id="254" name="Google Shape;254;p36"/>
          <p:cNvSpPr txBox="1">
            <a:spLocks noGrp="1"/>
          </p:cNvSpPr>
          <p:nvPr>
            <p:ph type="body" idx="1"/>
          </p:nvPr>
        </p:nvSpPr>
        <p:spPr>
          <a:xfrm>
            <a:off x="4407150" y="2980475"/>
            <a:ext cx="4108200" cy="442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 dirty="0"/>
              <a:t>Raw data</a:t>
            </a:r>
            <a:r>
              <a:rPr lang="en" dirty="0"/>
              <a:t> - supplements the </a:t>
            </a:r>
            <a:r>
              <a:rPr lang="en" dirty="0">
                <a:solidFill>
                  <a:srgbClr val="FF0000"/>
                </a:solidFill>
              </a:rPr>
              <a:t>“O”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255" name="Google Shape;25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075" y="1184613"/>
            <a:ext cx="2828800" cy="36326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56" name="Google Shape;256;p36"/>
          <p:cNvSpPr txBox="1">
            <a:spLocks noGrp="1"/>
          </p:cNvSpPr>
          <p:nvPr>
            <p:ph type="body" idx="1"/>
          </p:nvPr>
        </p:nvSpPr>
        <p:spPr>
          <a:xfrm>
            <a:off x="4407150" y="3644700"/>
            <a:ext cx="4108200" cy="442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2500"/>
          </a:bodyPr>
          <a:lstStyle/>
          <a:p>
            <a:pPr marL="0" lvl="0" indent="0" algn="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 dirty="0"/>
              <a:t>Assessment data</a:t>
            </a:r>
            <a:r>
              <a:rPr lang="en" dirty="0"/>
              <a:t> - supplements the </a:t>
            </a:r>
            <a:r>
              <a:rPr lang="en" dirty="0">
                <a:solidFill>
                  <a:srgbClr val="FF0000"/>
                </a:solidFill>
              </a:rPr>
              <a:t>“A”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57" name="Google Shape;257;p36"/>
          <p:cNvSpPr txBox="1">
            <a:spLocks noGrp="1"/>
          </p:cNvSpPr>
          <p:nvPr>
            <p:ph type="body" idx="1"/>
          </p:nvPr>
        </p:nvSpPr>
        <p:spPr>
          <a:xfrm>
            <a:off x="4407150" y="4374425"/>
            <a:ext cx="4108200" cy="442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 dirty="0"/>
              <a:t>Fall Risk data</a:t>
            </a:r>
            <a:r>
              <a:rPr lang="en" dirty="0"/>
              <a:t> - supplements the </a:t>
            </a:r>
            <a:r>
              <a:rPr lang="en" dirty="0">
                <a:solidFill>
                  <a:srgbClr val="FF0000"/>
                </a:solidFill>
              </a:rPr>
              <a:t>“P”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258" name="Google Shape;258;p36"/>
          <p:cNvSpPr txBox="1"/>
          <p:nvPr/>
        </p:nvSpPr>
        <p:spPr>
          <a:xfrm>
            <a:off x="3853350" y="2316250"/>
            <a:ext cx="4662000" cy="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AI-generated, 75% of the Daily PT Note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7"/>
          <p:cNvSpPr txBox="1">
            <a:spLocks noGrp="1"/>
          </p:cNvSpPr>
          <p:nvPr>
            <p:ph type="title"/>
          </p:nvPr>
        </p:nvSpPr>
        <p:spPr>
          <a:xfrm>
            <a:off x="628650" y="273850"/>
            <a:ext cx="7886700" cy="525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Team</a:t>
            </a:r>
            <a:endParaRPr dirty="0"/>
          </a:p>
        </p:txBody>
      </p:sp>
      <p:sp>
        <p:nvSpPr>
          <p:cNvPr id="264" name="Google Shape;264;p37"/>
          <p:cNvSpPr txBox="1"/>
          <p:nvPr/>
        </p:nvSpPr>
        <p:spPr>
          <a:xfrm>
            <a:off x="1729600" y="826400"/>
            <a:ext cx="49311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1111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Charles Richardson</a:t>
            </a:r>
            <a:r>
              <a:rPr lang="en" sz="1100">
                <a:solidFill>
                  <a:srgbClr val="111111"/>
                </a:solidFill>
              </a:rPr>
              <a:t>, </a:t>
            </a:r>
            <a:r>
              <a:rPr lang="en" sz="1100" b="1">
                <a:solidFill>
                  <a:srgbClr val="111111"/>
                </a:solidFill>
              </a:rPr>
              <a:t>Founder</a:t>
            </a:r>
            <a:endParaRPr sz="1100" b="1">
              <a:solidFill>
                <a:srgbClr val="11111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111111"/>
                </a:solidFill>
              </a:rPr>
              <a:t>UI/UX front-end developer</a:t>
            </a:r>
            <a:endParaRPr sz="1100">
              <a:solidFill>
                <a:srgbClr val="11111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11111"/>
                </a:solidFill>
              </a:rPr>
              <a:t>Software Engineer @ Agriculture Intelligence &amp;</a:t>
            </a:r>
            <a:r>
              <a:rPr lang="en" sz="1100"/>
              <a:t> </a:t>
            </a:r>
            <a:r>
              <a:rPr lang="en" sz="1100" b="1"/>
              <a:t>VisualPT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7"/>
          <p:cNvSpPr txBox="1"/>
          <p:nvPr/>
        </p:nvSpPr>
        <p:spPr>
          <a:xfrm>
            <a:off x="1792450" y="1839400"/>
            <a:ext cx="6207000" cy="10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Holly Scott, </a:t>
            </a:r>
            <a:r>
              <a:rPr lang="en" sz="1100" b="1">
                <a:solidFill>
                  <a:schemeClr val="dk1"/>
                </a:solidFill>
              </a:rPr>
              <a:t>Principal</a:t>
            </a:r>
            <a:endParaRPr sz="11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Vice President &amp; Partner at The Mullings Group | Global Medical Device &amp; Life Sciences | Executive Search-Building Companies and Careers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650" y="1839400"/>
            <a:ext cx="832950" cy="83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650" y="826400"/>
            <a:ext cx="832950" cy="83295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7"/>
          <p:cNvSpPr txBox="1"/>
          <p:nvPr/>
        </p:nvSpPr>
        <p:spPr>
          <a:xfrm>
            <a:off x="1792450" y="2820400"/>
            <a:ext cx="62424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Nick Fox, </a:t>
            </a:r>
            <a:r>
              <a:rPr lang="en" sz="1100" b="1">
                <a:solidFill>
                  <a:schemeClr val="dk1"/>
                </a:solidFill>
              </a:rPr>
              <a:t>Principal</a:t>
            </a:r>
            <a:endParaRPr sz="11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DevSecOps Engineer at CAE and </a:t>
            </a:r>
            <a:r>
              <a:rPr lang="en" sz="1100" b="1">
                <a:solidFill>
                  <a:schemeClr val="dk1"/>
                </a:solidFill>
              </a:rPr>
              <a:t>Machine Learning Engineer at VisualPT.ai</a:t>
            </a:r>
            <a:r>
              <a:rPr lang="en" sz="1100">
                <a:solidFill>
                  <a:schemeClr val="dk1"/>
                </a:solidFill>
              </a:rPr>
              <a:t> | Student at Georgia Institute of Technology | Active Top Secret Clearance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269" name="Google Shape;269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8650" y="2820700"/>
            <a:ext cx="832950" cy="832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8649" y="3801974"/>
            <a:ext cx="832950" cy="83295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7"/>
          <p:cNvSpPr txBox="1"/>
          <p:nvPr/>
        </p:nvSpPr>
        <p:spPr>
          <a:xfrm>
            <a:off x="1792450" y="3801900"/>
            <a:ext cx="63774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Tim Richardson, </a:t>
            </a:r>
            <a:r>
              <a:rPr lang="en" sz="1100" b="1">
                <a:solidFill>
                  <a:schemeClr val="dk1"/>
                </a:solidFill>
              </a:rPr>
              <a:t>Consultant</a:t>
            </a:r>
            <a:endParaRPr sz="11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Physical therapist &amp; Franchise Regional Consultant, FYZICAL LLC. 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3" name="Rectangle 282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51390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Google Shape;276;p38"/>
          <p:cNvSpPr txBox="1">
            <a:spLocks noGrp="1"/>
          </p:cNvSpPr>
          <p:nvPr>
            <p:ph type="title"/>
          </p:nvPr>
        </p:nvSpPr>
        <p:spPr>
          <a:xfrm>
            <a:off x="4942996" y="3200874"/>
            <a:ext cx="3604497" cy="972836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</a:pP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pic>
        <p:nvPicPr>
          <p:cNvPr id="280" name="Graphic 279" descr="Handshake">
            <a:extLst>
              <a:ext uri="{FF2B5EF4-FFF2-40B4-BE49-F238E27FC236}">
                <a16:creationId xmlns:a16="http://schemas.microsoft.com/office/drawing/2014/main" id="{03205B68-9701-B47D-992D-313EACBD0E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5352" y="1361489"/>
            <a:ext cx="3106320" cy="310632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287" name="Group 286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89" y="-4482"/>
            <a:ext cx="4679005" cy="5147982"/>
            <a:chOff x="305" y="-5977"/>
            <a:chExt cx="6238675" cy="6863979"/>
          </a:xfrm>
        </p:grpSpPr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8" name="Rectangle 14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" name="Google Shape;143;p26" title="elderly-man-falls-at-home-granddaughter-rushes-to-help-SBV-347220057-HD.mov">
            <a:hlinkClick r:id="rId3"/>
          </p:cNvPr>
          <p:cNvPicPr preferRelativeResize="0"/>
          <p:nvPr/>
        </p:nvPicPr>
        <p:blipFill>
          <a:blip r:embed="rId4"/>
          <a:srcRect r="20689"/>
          <a:stretch/>
        </p:blipFill>
        <p:spPr>
          <a:xfrm>
            <a:off x="20" y="10"/>
            <a:ext cx="7252212" cy="5143490"/>
          </a:xfrm>
          <a:prstGeom prst="rect">
            <a:avLst/>
          </a:prstGeom>
          <a:noFill/>
        </p:spPr>
      </p:pic>
      <p:sp>
        <p:nvSpPr>
          <p:cNvPr id="150" name="Rectangle 14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Google Shape;141;p26"/>
          <p:cNvSpPr txBox="1">
            <a:spLocks noGrp="1"/>
          </p:cNvSpPr>
          <p:nvPr>
            <p:ph type="title"/>
          </p:nvPr>
        </p:nvSpPr>
        <p:spPr>
          <a:xfrm>
            <a:off x="5648707" y="273843"/>
            <a:ext cx="2866642" cy="142493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</a:pPr>
            <a:r>
              <a:rPr lang="en-US" sz="30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Arial"/>
              </a:rPr>
              <a:t>What Problem Does VisualPT Solve?</a:t>
            </a:r>
          </a:p>
        </p:txBody>
      </p:sp>
      <p:sp>
        <p:nvSpPr>
          <p:cNvPr id="142" name="Google Shape;142;p26"/>
          <p:cNvSpPr txBox="1"/>
          <p:nvPr/>
        </p:nvSpPr>
        <p:spPr>
          <a:xfrm>
            <a:off x="5648707" y="1825650"/>
            <a:ext cx="2866642" cy="2807072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An epidemic of Falls in older people:</a:t>
            </a:r>
          </a:p>
          <a:p>
            <a:pPr marL="45720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5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Every 11 seconds an older person has a Fall with injury.</a:t>
            </a:r>
          </a:p>
          <a:p>
            <a:pPr marL="45720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5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E-room visits from a Fall cost more than $14,000</a:t>
            </a:r>
          </a:p>
          <a:p>
            <a:pPr marL="45720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5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1 in 4 older adults report falling every year.</a:t>
            </a:r>
          </a:p>
          <a:p>
            <a:pPr marL="45720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5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36 million falls per year.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6" name="Rectangle 15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Google Shape;149;p27"/>
          <p:cNvSpPr txBox="1">
            <a:spLocks noGrp="1"/>
          </p:cNvSpPr>
          <p:nvPr>
            <p:ph type="title"/>
          </p:nvPr>
        </p:nvSpPr>
        <p:spPr>
          <a:xfrm>
            <a:off x="3973321" y="480060"/>
            <a:ext cx="4688333" cy="2674620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</a:pPr>
            <a:r>
              <a:rPr lang="en-US" sz="4100" b="1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Arial"/>
              </a:rPr>
              <a:t>Solution</a:t>
            </a:r>
          </a:p>
        </p:txBody>
      </p:sp>
      <p:sp>
        <p:nvSpPr>
          <p:cNvPr id="151" name="Google Shape;151;p27"/>
          <p:cNvSpPr txBox="1"/>
          <p:nvPr/>
        </p:nvSpPr>
        <p:spPr>
          <a:xfrm>
            <a:off x="3973320" y="3477006"/>
            <a:ext cx="4688333" cy="1179576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A 2-minute assessment using computer vision to replace a 20 minute pen-and-paper process.</a:t>
            </a:r>
          </a:p>
        </p:txBody>
      </p:sp>
      <p:pic>
        <p:nvPicPr>
          <p:cNvPr id="150" name="Google Shape;150;p27"/>
          <p:cNvPicPr preferRelativeResize="0"/>
          <p:nvPr/>
        </p:nvPicPr>
        <p:blipFill>
          <a:blip r:embed="rId3"/>
          <a:srcRect t="9440" r="-1" b="-1"/>
          <a:stretch/>
        </p:blipFill>
        <p:spPr>
          <a:xfrm>
            <a:off x="20" y="10"/>
            <a:ext cx="3492988" cy="51434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15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646" y="3306950"/>
            <a:ext cx="3182692" cy="13716"/>
          </a:xfrm>
          <a:custGeom>
            <a:avLst/>
            <a:gdLst>
              <a:gd name="connsiteX0" fmla="*/ 0 w 3182692"/>
              <a:gd name="connsiteY0" fmla="*/ 0 h 13716"/>
              <a:gd name="connsiteX1" fmla="*/ 604711 w 3182692"/>
              <a:gd name="connsiteY1" fmla="*/ 0 h 13716"/>
              <a:gd name="connsiteX2" fmla="*/ 1241250 w 3182692"/>
              <a:gd name="connsiteY2" fmla="*/ 0 h 13716"/>
              <a:gd name="connsiteX3" fmla="*/ 1909615 w 3182692"/>
              <a:gd name="connsiteY3" fmla="*/ 0 h 13716"/>
              <a:gd name="connsiteX4" fmla="*/ 2577981 w 3182692"/>
              <a:gd name="connsiteY4" fmla="*/ 0 h 13716"/>
              <a:gd name="connsiteX5" fmla="*/ 3182692 w 3182692"/>
              <a:gd name="connsiteY5" fmla="*/ 0 h 13716"/>
              <a:gd name="connsiteX6" fmla="*/ 3182692 w 3182692"/>
              <a:gd name="connsiteY6" fmla="*/ 13716 h 13716"/>
              <a:gd name="connsiteX7" fmla="*/ 2482500 w 3182692"/>
              <a:gd name="connsiteY7" fmla="*/ 13716 h 13716"/>
              <a:gd name="connsiteX8" fmla="*/ 1782308 w 3182692"/>
              <a:gd name="connsiteY8" fmla="*/ 13716 h 13716"/>
              <a:gd name="connsiteX9" fmla="*/ 1145769 w 3182692"/>
              <a:gd name="connsiteY9" fmla="*/ 13716 h 13716"/>
              <a:gd name="connsiteX10" fmla="*/ 0 w 3182692"/>
              <a:gd name="connsiteY10" fmla="*/ 13716 h 13716"/>
              <a:gd name="connsiteX11" fmla="*/ 0 w 3182692"/>
              <a:gd name="connsiteY11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13716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2212" y="2989"/>
                  <a:pt x="3182051" y="10166"/>
                  <a:pt x="3182692" y="13716"/>
                </a:cubicBezTo>
                <a:cubicBezTo>
                  <a:pt x="2998421" y="17170"/>
                  <a:pt x="2675038" y="14442"/>
                  <a:pt x="2482500" y="13716"/>
                </a:cubicBezTo>
                <a:cubicBezTo>
                  <a:pt x="2289962" y="12990"/>
                  <a:pt x="1930644" y="2262"/>
                  <a:pt x="1782308" y="13716"/>
                </a:cubicBezTo>
                <a:cubicBezTo>
                  <a:pt x="1633972" y="25170"/>
                  <a:pt x="1287388" y="-6564"/>
                  <a:pt x="1145769" y="13716"/>
                </a:cubicBezTo>
                <a:cubicBezTo>
                  <a:pt x="1004150" y="33996"/>
                  <a:pt x="256377" y="-42010"/>
                  <a:pt x="0" y="13716"/>
                </a:cubicBezTo>
                <a:cubicBezTo>
                  <a:pt x="182" y="9317"/>
                  <a:pt x="482" y="5285"/>
                  <a:pt x="0" y="0"/>
                </a:cubicBezTo>
                <a:close/>
              </a:path>
              <a:path w="3182692" h="13716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200" y="2764"/>
                  <a:pt x="3182390" y="8747"/>
                  <a:pt x="3182692" y="13716"/>
                </a:cubicBezTo>
                <a:cubicBezTo>
                  <a:pt x="3039109" y="-17273"/>
                  <a:pt x="2823860" y="9276"/>
                  <a:pt x="2546154" y="13716"/>
                </a:cubicBezTo>
                <a:cubicBezTo>
                  <a:pt x="2268448" y="18156"/>
                  <a:pt x="2098674" y="719"/>
                  <a:pt x="1845961" y="13716"/>
                </a:cubicBezTo>
                <a:cubicBezTo>
                  <a:pt x="1593248" y="26713"/>
                  <a:pt x="1456743" y="22988"/>
                  <a:pt x="1304904" y="13716"/>
                </a:cubicBezTo>
                <a:cubicBezTo>
                  <a:pt x="1153065" y="4444"/>
                  <a:pt x="947204" y="6554"/>
                  <a:pt x="668365" y="13716"/>
                </a:cubicBezTo>
                <a:cubicBezTo>
                  <a:pt x="389526" y="20878"/>
                  <a:pt x="288244" y="-9200"/>
                  <a:pt x="0" y="13716"/>
                </a:cubicBezTo>
                <a:cubicBezTo>
                  <a:pt x="614" y="9981"/>
                  <a:pt x="600" y="540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/>
          <p:nvPr/>
        </p:nvSpPr>
        <p:spPr>
          <a:xfrm>
            <a:off x="2178525" y="173025"/>
            <a:ext cx="5049000" cy="48210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8"/>
          <p:cNvSpPr txBox="1"/>
          <p:nvPr/>
        </p:nvSpPr>
        <p:spPr>
          <a:xfrm>
            <a:off x="3778875" y="173025"/>
            <a:ext cx="1848300" cy="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TAM</a:t>
            </a:r>
            <a:endParaRPr sz="29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8"/>
          <p:cNvSpPr/>
          <p:nvPr/>
        </p:nvSpPr>
        <p:spPr>
          <a:xfrm>
            <a:off x="3055275" y="1297600"/>
            <a:ext cx="3295500" cy="3327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8"/>
          <p:cNvSpPr txBox="1"/>
          <p:nvPr/>
        </p:nvSpPr>
        <p:spPr>
          <a:xfrm>
            <a:off x="3778875" y="1385600"/>
            <a:ext cx="18483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</a:t>
            </a:r>
            <a:endParaRPr sz="2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8"/>
          <p:cNvSpPr/>
          <p:nvPr/>
        </p:nvSpPr>
        <p:spPr>
          <a:xfrm>
            <a:off x="3727875" y="2522650"/>
            <a:ext cx="1950300" cy="19503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8"/>
          <p:cNvSpPr txBox="1"/>
          <p:nvPr/>
        </p:nvSpPr>
        <p:spPr>
          <a:xfrm>
            <a:off x="3778875" y="2677900"/>
            <a:ext cx="1848300" cy="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SOM</a:t>
            </a:r>
            <a:endParaRPr sz="29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8"/>
          <p:cNvSpPr txBox="1"/>
          <p:nvPr/>
        </p:nvSpPr>
        <p:spPr>
          <a:xfrm>
            <a:off x="0" y="0"/>
            <a:ext cx="3055200" cy="11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Addressable Market (TAM):</a:t>
            </a:r>
            <a:endParaRPr sz="1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 Physical Therapy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software market, 2021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8"/>
          <p:cNvSpPr txBox="1"/>
          <p:nvPr/>
        </p:nvSpPr>
        <p:spPr>
          <a:xfrm>
            <a:off x="58625" y="1587500"/>
            <a:ext cx="2077500" cy="15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Serviceable Available</a:t>
            </a:r>
            <a:endParaRPr sz="1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 (SAM):</a:t>
            </a:r>
            <a:endParaRPr sz="1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USA PT software market, 2022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8"/>
          <p:cNvSpPr txBox="1"/>
          <p:nvPr/>
        </p:nvSpPr>
        <p:spPr>
          <a:xfrm>
            <a:off x="6840775" y="2856575"/>
            <a:ext cx="2303100" cy="22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Serviceable </a:t>
            </a:r>
            <a:endParaRPr sz="1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Obtainable</a:t>
            </a:r>
            <a:endParaRPr sz="1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Market (SOM):</a:t>
            </a:r>
            <a:endParaRPr sz="1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16,000 outpatient PT clinics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22,000 skilled nursing facilities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5,000 hospitals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8"/>
          <p:cNvSpPr txBox="1"/>
          <p:nvPr/>
        </p:nvSpPr>
        <p:spPr>
          <a:xfrm>
            <a:off x="3778875" y="726150"/>
            <a:ext cx="1848300" cy="4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$1.1 Billion</a:t>
            </a:r>
            <a:r>
              <a:rPr lang="en" sz="15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8"/>
          <p:cNvSpPr txBox="1"/>
          <p:nvPr/>
        </p:nvSpPr>
        <p:spPr>
          <a:xfrm>
            <a:off x="3551475" y="1853600"/>
            <a:ext cx="2303100" cy="11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$456.4 Million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10% CAGR, 2022-2030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8"/>
          <p:cNvSpPr txBox="1"/>
          <p:nvPr/>
        </p:nvSpPr>
        <p:spPr>
          <a:xfrm>
            <a:off x="7227525" y="11850"/>
            <a:ext cx="1736100" cy="18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</a:rPr>
              <a:t>How Big is the Market?</a:t>
            </a:r>
            <a:endParaRPr sz="28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8275" y="515600"/>
            <a:ext cx="4207601" cy="4112324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9"/>
          <p:cNvSpPr txBox="1"/>
          <p:nvPr/>
        </p:nvSpPr>
        <p:spPr>
          <a:xfrm>
            <a:off x="243275" y="255650"/>
            <a:ext cx="46563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Competition Market Share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9"/>
          <p:cNvSpPr txBox="1">
            <a:spLocks noGrp="1"/>
          </p:cNvSpPr>
          <p:nvPr>
            <p:ph type="body" idx="1"/>
          </p:nvPr>
        </p:nvSpPr>
        <p:spPr>
          <a:xfrm>
            <a:off x="243275" y="2746624"/>
            <a:ext cx="1257000" cy="2141223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 b="1" dirty="0"/>
              <a:t>Company</a:t>
            </a:r>
            <a:endParaRPr sz="1100"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 dirty="0"/>
              <a:t>125 BodiTrak</a:t>
            </a:r>
            <a:endParaRPr sz="11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 dirty="0"/>
              <a:t>27 Bertec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1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 dirty="0"/>
              <a:t>—————</a:t>
            </a:r>
            <a:endParaRPr sz="11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 dirty="0"/>
              <a:t>600 locations</a:t>
            </a:r>
            <a:endParaRPr sz="1100" dirty="0"/>
          </a:p>
        </p:txBody>
      </p:sp>
      <p:sp>
        <p:nvSpPr>
          <p:cNvPr id="176" name="Google Shape;176;p29"/>
          <p:cNvSpPr txBox="1">
            <a:spLocks noGrp="1"/>
          </p:cNvSpPr>
          <p:nvPr>
            <p:ph type="body" idx="1"/>
          </p:nvPr>
        </p:nvSpPr>
        <p:spPr>
          <a:xfrm>
            <a:off x="1248937" y="2746624"/>
            <a:ext cx="3519338" cy="1881271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 b="1" dirty="0"/>
              <a:t>PT Industry</a:t>
            </a:r>
            <a:endParaRPr sz="1100"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 dirty="0"/>
              <a:t>X  BodiTrak 		= 21% market share (est.)</a:t>
            </a:r>
            <a:endParaRPr sz="11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 dirty="0"/>
              <a:t>X  Bertec		= 4.5% market share (est.)</a:t>
            </a:r>
            <a:endParaRPr sz="11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lang="en" sz="11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 dirty="0"/>
              <a:t>—————		——————————</a:t>
            </a:r>
            <a:endParaRPr sz="11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100" dirty="0"/>
              <a:t>16,000 PT locations	25.5% market share</a:t>
            </a:r>
            <a:endParaRPr sz="1100" dirty="0"/>
          </a:p>
        </p:txBody>
      </p:sp>
      <p:sp>
        <p:nvSpPr>
          <p:cNvPr id="177" name="Google Shape;177;p29"/>
          <p:cNvSpPr txBox="1"/>
          <p:nvPr/>
        </p:nvSpPr>
        <p:spPr>
          <a:xfrm>
            <a:off x="243274" y="820550"/>
            <a:ext cx="4328725" cy="19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BodiTrak </a:t>
            </a:r>
            <a:r>
              <a:rPr lang="en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Cost: $5,000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Time: 15 min.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Natus / </a:t>
            </a:r>
            <a:endParaRPr sz="1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NeuroCom: 	</a:t>
            </a:r>
            <a:r>
              <a:rPr lang="en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~$20,000 (used)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Time: 15 min.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(discontinued)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Bertec:</a:t>
            </a:r>
            <a:r>
              <a:rPr lang="en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Cost: $87,000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Time: 15 min.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9"/>
          <p:cNvSpPr txBox="1"/>
          <p:nvPr/>
        </p:nvSpPr>
        <p:spPr>
          <a:xfrm>
            <a:off x="3008606" y="4322950"/>
            <a:ext cx="1955945" cy="747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400"/>
            </a:pPr>
            <a:r>
              <a:rPr lang="en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4,000 PT clinics in USA use force plates for Falls Risk screening.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9" name="Google Shape;179;p29"/>
          <p:cNvCxnSpPr/>
          <p:nvPr/>
        </p:nvCxnSpPr>
        <p:spPr>
          <a:xfrm>
            <a:off x="330950" y="2566250"/>
            <a:ext cx="2035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0"/>
          <p:cNvPicPr preferRelativeResize="0"/>
          <p:nvPr/>
        </p:nvPicPr>
        <p:blipFill rotWithShape="1">
          <a:blip r:embed="rId3">
            <a:alphaModFix/>
          </a:blip>
          <a:srcRect l="2229" t="1587" b="2222"/>
          <a:stretch/>
        </p:blipFill>
        <p:spPr>
          <a:xfrm>
            <a:off x="0" y="1547663"/>
            <a:ext cx="5490150" cy="280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0"/>
          <p:cNvSpPr/>
          <p:nvPr/>
        </p:nvSpPr>
        <p:spPr>
          <a:xfrm>
            <a:off x="5455650" y="691450"/>
            <a:ext cx="3562800" cy="4011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30"/>
          <p:cNvSpPr txBox="1">
            <a:spLocks noGrp="1"/>
          </p:cNvSpPr>
          <p:nvPr>
            <p:ph type="title"/>
          </p:nvPr>
        </p:nvSpPr>
        <p:spPr>
          <a:xfrm>
            <a:off x="628650" y="147998"/>
            <a:ext cx="7886700" cy="646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Why now?</a:t>
            </a:r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body" idx="1"/>
          </p:nvPr>
        </p:nvSpPr>
        <p:spPr>
          <a:xfrm>
            <a:off x="534275" y="1143813"/>
            <a:ext cx="2654700" cy="353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8873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8" name="Google Shape;18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0450" y="929000"/>
            <a:ext cx="1406442" cy="358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90125" y="929000"/>
            <a:ext cx="1501799" cy="3588748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0"/>
          <p:cNvSpPr txBox="1"/>
          <p:nvPr/>
        </p:nvSpPr>
        <p:spPr>
          <a:xfrm>
            <a:off x="55050" y="4687350"/>
            <a:ext cx="52614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https://developers.google.com/static/ml-kit/images/vision/pose-detection/pose_model_card.pdf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0"/>
          <p:cNvSpPr txBox="1"/>
          <p:nvPr/>
        </p:nvSpPr>
        <p:spPr>
          <a:xfrm>
            <a:off x="5864700" y="4673700"/>
            <a:ext cx="27447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MediaPipe BlazePose GHUM 3D (Google)</a:t>
            </a:r>
            <a:endParaRPr sz="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>
            <a:spLocks noGrp="1"/>
          </p:cNvSpPr>
          <p:nvPr>
            <p:ph type="title"/>
          </p:nvPr>
        </p:nvSpPr>
        <p:spPr>
          <a:xfrm>
            <a:off x="2074600" y="273850"/>
            <a:ext cx="4841700" cy="685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Arial"/>
                <a:ea typeface="Arial"/>
                <a:cs typeface="Arial"/>
                <a:sym typeface="Arial"/>
              </a:rPr>
              <a:t>Data Flow - EMR agnostic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093" y="846127"/>
            <a:ext cx="994181" cy="99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088" y="1926825"/>
            <a:ext cx="1661779" cy="270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1"/>
          <p:cNvSpPr txBox="1"/>
          <p:nvPr/>
        </p:nvSpPr>
        <p:spPr>
          <a:xfrm>
            <a:off x="3303175" y="1502150"/>
            <a:ext cx="1793100" cy="47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EMR</a:t>
            </a:r>
            <a:endParaRPr sz="2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1"/>
          <p:cNvSpPr txBox="1"/>
          <p:nvPr/>
        </p:nvSpPr>
        <p:spPr>
          <a:xfrm>
            <a:off x="3303175" y="2166925"/>
            <a:ext cx="1793100" cy="47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EMR</a:t>
            </a:r>
            <a:endParaRPr sz="2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31"/>
          <p:cNvSpPr txBox="1"/>
          <p:nvPr/>
        </p:nvSpPr>
        <p:spPr>
          <a:xfrm>
            <a:off x="3303175" y="2831700"/>
            <a:ext cx="1793100" cy="47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EMR</a:t>
            </a:r>
            <a:endParaRPr sz="2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1"/>
          <p:cNvSpPr txBox="1"/>
          <p:nvPr/>
        </p:nvSpPr>
        <p:spPr>
          <a:xfrm>
            <a:off x="3303175" y="3496475"/>
            <a:ext cx="1793100" cy="47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EMR</a:t>
            </a:r>
            <a:endParaRPr sz="2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31"/>
          <p:cNvSpPr txBox="1"/>
          <p:nvPr/>
        </p:nvSpPr>
        <p:spPr>
          <a:xfrm>
            <a:off x="3303175" y="4161250"/>
            <a:ext cx="1793100" cy="47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EMR</a:t>
            </a:r>
            <a:endParaRPr sz="2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31"/>
          <p:cNvSpPr/>
          <p:nvPr/>
        </p:nvSpPr>
        <p:spPr>
          <a:xfrm>
            <a:off x="2296475" y="2516700"/>
            <a:ext cx="873300" cy="13371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008DD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data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1"/>
          <p:cNvSpPr/>
          <p:nvPr/>
        </p:nvSpPr>
        <p:spPr>
          <a:xfrm>
            <a:off x="1179700" y="3968375"/>
            <a:ext cx="6991800" cy="1011900"/>
          </a:xfrm>
          <a:prstGeom prst="bentUpArrow">
            <a:avLst>
              <a:gd name="adj1" fmla="val 10142"/>
              <a:gd name="adj2" fmla="val 25137"/>
              <a:gd name="adj3" fmla="val 46621"/>
            </a:avLst>
          </a:prstGeom>
          <a:solidFill>
            <a:srgbClr val="008DD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1"/>
          <p:cNvSpPr txBox="1"/>
          <p:nvPr/>
        </p:nvSpPr>
        <p:spPr>
          <a:xfrm>
            <a:off x="6916300" y="2888700"/>
            <a:ext cx="1871700" cy="965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Executive Data Dashboard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1"/>
          <p:cNvSpPr/>
          <p:nvPr/>
        </p:nvSpPr>
        <p:spPr>
          <a:xfrm>
            <a:off x="5198350" y="1069550"/>
            <a:ext cx="843300" cy="13371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008DD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PT notes</a:t>
            </a: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>
            <a:spLocks noGrp="1"/>
          </p:cNvSpPr>
          <p:nvPr>
            <p:ph type="title"/>
          </p:nvPr>
        </p:nvSpPr>
        <p:spPr>
          <a:xfrm>
            <a:off x="231050" y="1930588"/>
            <a:ext cx="4182600" cy="1957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/>
              <a:t>Patent Pending</a:t>
            </a:r>
            <a:endParaRPr sz="2100" b="1"/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/>
              <a:t>Provisional patent #: </a:t>
            </a:r>
            <a:r>
              <a:rPr lang="en" sz="2100"/>
              <a:t>65/658,829 </a:t>
            </a:r>
            <a:endParaRPr sz="2100"/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/>
              <a:t>Expiration date: </a:t>
            </a:r>
            <a:r>
              <a:rPr lang="en" sz="2100"/>
              <a:t>June 11, 2025</a:t>
            </a:r>
            <a:endParaRPr/>
          </a:p>
        </p:txBody>
      </p:sp>
      <p:pic>
        <p:nvPicPr>
          <p:cNvPr id="213" name="Google Shape;21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050" y="227650"/>
            <a:ext cx="3292301" cy="1374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3500" y="782285"/>
            <a:ext cx="3292300" cy="42538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15" name="Google Shape;215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3550" y="227638"/>
            <a:ext cx="3292300" cy="426030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>
            <a:spLocks noGrp="1"/>
          </p:cNvSpPr>
          <p:nvPr>
            <p:ph type="title"/>
          </p:nvPr>
        </p:nvSpPr>
        <p:spPr>
          <a:xfrm>
            <a:off x="278875" y="273850"/>
            <a:ext cx="8586300" cy="585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100" b="1"/>
              <a:t>Regulatory Review</a:t>
            </a:r>
            <a:endParaRPr b="1"/>
          </a:p>
        </p:txBody>
      </p:sp>
      <p:pic>
        <p:nvPicPr>
          <p:cNvPr id="221" name="Google Shape;221;p33"/>
          <p:cNvPicPr preferRelativeResize="0"/>
          <p:nvPr/>
        </p:nvPicPr>
        <p:blipFill rotWithShape="1">
          <a:blip r:embed="rId3">
            <a:alphaModFix/>
          </a:blip>
          <a:srcRect b="16478"/>
          <a:stretch/>
        </p:blipFill>
        <p:spPr>
          <a:xfrm>
            <a:off x="6017175" y="3167077"/>
            <a:ext cx="3020052" cy="100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456" y="3048726"/>
            <a:ext cx="956145" cy="12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3"/>
          <p:cNvSpPr txBox="1"/>
          <p:nvPr/>
        </p:nvSpPr>
        <p:spPr>
          <a:xfrm>
            <a:off x="1516200" y="2972525"/>
            <a:ext cx="4651800" cy="11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“CTSIB is already a validated test; well-known in the PT community. At this time, there is </a:t>
            </a:r>
            <a:r>
              <a:rPr lang="en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need for IRB approval</a:t>
            </a:r>
            <a:r>
              <a:rPr lang="en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begin validation &amp; data collection.”</a:t>
            </a: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33"/>
          <p:cNvSpPr txBox="1"/>
          <p:nvPr/>
        </p:nvSpPr>
        <p:spPr>
          <a:xfrm>
            <a:off x="342450" y="4365625"/>
            <a:ext cx="956100" cy="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Mark Bishop,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Chair,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UF Dept. of PT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33"/>
          <p:cNvSpPr txBox="1"/>
          <p:nvPr/>
        </p:nvSpPr>
        <p:spPr>
          <a:xfrm>
            <a:off x="342450" y="2170975"/>
            <a:ext cx="4959300" cy="80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Institutional Review Board (IRB)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3"/>
          <p:cNvSpPr txBox="1"/>
          <p:nvPr/>
        </p:nvSpPr>
        <p:spPr>
          <a:xfrm>
            <a:off x="342450" y="557561"/>
            <a:ext cx="4959300" cy="95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HIPAA Compliant</a:t>
            </a:r>
            <a:endParaRPr sz="2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3"/>
          <p:cNvSpPr txBox="1">
            <a:spLocks noGrp="1"/>
          </p:cNvSpPr>
          <p:nvPr>
            <p:ph type="body" idx="1"/>
          </p:nvPr>
        </p:nvSpPr>
        <p:spPr>
          <a:xfrm>
            <a:off x="1298550" y="1272777"/>
            <a:ext cx="4651850" cy="1050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70000" lnSpcReduction="20000"/>
          </a:bodyPr>
          <a:lstStyle/>
          <a:p>
            <a:pPr marL="457200" lvl="0" indent="-27178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53333"/>
              <a:buChar char="•"/>
            </a:pPr>
            <a:r>
              <a:rPr lang="en" sz="1500" dirty="0"/>
              <a:t>Trusted, third-party platform (AWS)</a:t>
            </a:r>
            <a:endParaRPr sz="1500" dirty="0"/>
          </a:p>
          <a:p>
            <a:pPr marL="457200" lvl="0" indent="-2717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53333"/>
              <a:buChar char="•"/>
            </a:pPr>
            <a:r>
              <a:rPr lang="en" sz="1500" dirty="0"/>
              <a:t>2-factor authentication</a:t>
            </a:r>
            <a:endParaRPr sz="1500" dirty="0"/>
          </a:p>
          <a:p>
            <a:pPr marL="457200" lvl="0" indent="-2717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53333"/>
              <a:buChar char="•"/>
            </a:pPr>
            <a:r>
              <a:rPr lang="en" sz="1500" b="1" dirty="0"/>
              <a:t>NO</a:t>
            </a:r>
            <a:r>
              <a:rPr lang="en" sz="1500" dirty="0"/>
              <a:t> patient data (names, emails, diagnoses, tec) are retained in the system.</a:t>
            </a:r>
            <a:endParaRPr sz="1500" dirty="0"/>
          </a:p>
        </p:txBody>
      </p:sp>
      <p:pic>
        <p:nvPicPr>
          <p:cNvPr id="228" name="Google Shape;228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8000" y="1067563"/>
            <a:ext cx="2869225" cy="1317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901</Words>
  <Application>Microsoft Office PowerPoint</Application>
  <PresentationFormat>On-screen Show (16:9)</PresentationFormat>
  <Paragraphs>154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Avenir</vt:lpstr>
      <vt:lpstr>Calibri</vt:lpstr>
      <vt:lpstr>Simple Light</vt:lpstr>
      <vt:lpstr>Office Theme</vt:lpstr>
      <vt:lpstr>Vision Statement Save 36 million older Americans from falling down and getting hurt.</vt:lpstr>
      <vt:lpstr>What Problem Does VisualPT Solve?</vt:lpstr>
      <vt:lpstr>Solution</vt:lpstr>
      <vt:lpstr>PowerPoint Presentation</vt:lpstr>
      <vt:lpstr>PowerPoint Presentation</vt:lpstr>
      <vt:lpstr>Why now?</vt:lpstr>
      <vt:lpstr>Data Flow - EMR agnostic</vt:lpstr>
      <vt:lpstr>Patent Pending Provisional patent #: 65/658,829  Expiration date: June 11, 2025</vt:lpstr>
      <vt:lpstr>Regulatory Review</vt:lpstr>
      <vt:lpstr>Written PDF Report</vt:lpstr>
      <vt:lpstr>Next Steps</vt:lpstr>
      <vt:lpstr>Generative AI - Text Snippets</vt:lpstr>
      <vt:lpstr>Team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Tim Richardson</dc:creator>
  <cp:lastModifiedBy>Tim Richardson</cp:lastModifiedBy>
  <cp:revision>1</cp:revision>
  <dcterms:modified xsi:type="dcterms:W3CDTF">2024-09-11T01:03:03Z</dcterms:modified>
</cp:coreProperties>
</file>